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sldIdLst>
    <p:sldId id="325" r:id="rId5"/>
    <p:sldId id="281" r:id="rId6"/>
    <p:sldId id="256" r:id="rId7"/>
    <p:sldId id="268" r:id="rId8"/>
    <p:sldId id="260" r:id="rId9"/>
    <p:sldId id="275" r:id="rId10"/>
    <p:sldId id="276" r:id="rId11"/>
    <p:sldId id="269" r:id="rId12"/>
    <p:sldId id="270" r:id="rId13"/>
    <p:sldId id="271" r:id="rId14"/>
    <p:sldId id="274" r:id="rId15"/>
    <p:sldId id="267" r:id="rId16"/>
    <p:sldId id="263" r:id="rId17"/>
    <p:sldId id="273" r:id="rId18"/>
    <p:sldId id="717" r:id="rId19"/>
    <p:sldId id="272" r:id="rId20"/>
    <p:sldId id="333" r:id="rId21"/>
    <p:sldId id="283" r:id="rId22"/>
    <p:sldId id="345" r:id="rId23"/>
    <p:sldId id="334" r:id="rId24"/>
    <p:sldId id="294" r:id="rId25"/>
    <p:sldId id="346" r:id="rId26"/>
    <p:sldId id="285" r:id="rId27"/>
    <p:sldId id="349" r:id="rId28"/>
    <p:sldId id="348" r:id="rId29"/>
    <p:sldId id="332" r:id="rId30"/>
    <p:sldId id="305" r:id="rId31"/>
    <p:sldId id="321" r:id="rId32"/>
    <p:sldId id="335" r:id="rId33"/>
    <p:sldId id="264" r:id="rId34"/>
    <p:sldId id="350" r:id="rId35"/>
    <p:sldId id="716" r:id="rId36"/>
    <p:sldId id="688" r:id="rId37"/>
    <p:sldId id="342" r:id="rId38"/>
    <p:sldId id="344" r:id="rId39"/>
    <p:sldId id="337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7" autoAdjust="0"/>
  </p:normalViewPr>
  <p:slideViewPr>
    <p:cSldViewPr>
      <p:cViewPr varScale="1">
        <p:scale>
          <a:sx n="47" d="100"/>
          <a:sy n="47" d="100"/>
        </p:scale>
        <p:origin x="184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8B185-4672-44B5-A938-58E9DDFC3277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4D70-E679-400D-B895-9058EBD94C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3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Følg med på skolens hjemmeside for 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28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EBD0-276A-1F48-8D75-8E8C2965BF3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00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Logg på med ID-porten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72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Dysleksivennlig skole</a:t>
            </a:r>
          </a:p>
          <a:p>
            <a:endParaRPr lang="nb-NO" dirty="0"/>
          </a:p>
          <a:p>
            <a:r>
              <a:rPr lang="nb-NO" dirty="0"/>
              <a:t>Leksebevisst skole</a:t>
            </a:r>
          </a:p>
          <a:p>
            <a:endParaRPr lang="nb-NO" dirty="0"/>
          </a:p>
          <a:p>
            <a:r>
              <a:rPr lang="nb-NO" dirty="0"/>
              <a:t>Elevbedrift i fag som Utvikling av produkter og tjenester, Innsats for andre og Arbeidslivsfag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42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Studenter i 4. studieår</a:t>
            </a:r>
          </a:p>
          <a:p>
            <a:endParaRPr lang="nb-NO" dirty="0"/>
          </a:p>
          <a:p>
            <a:r>
              <a:rPr lang="nb-NO" dirty="0"/>
              <a:t>Ca. 30 studenter – alle lærere blir involvert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41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67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12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Elevens fravær fra 8.-10.trinn føres på vitnemålet. Dette gjelder både dager og enkelttimer. Foresatte kan kreve at årsak til fravær legges ved vitnemål i eget skriv.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kreves at inntil 10 dager (per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undervisningsår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av fraværet strykes, dersom eleven har: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fravær ut over tre dager, som skyldes dokumenterte helsegrunner (legeerklæring). Ved dokumentert risiko for fravær på grunn av funksjonshemming eller kronisk sykdom, kan fraværet strykes fra og med første fraværsdag.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innvilget permisjon.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40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4D70-E679-400D-B895-9058EBD94C7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94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 terskel for å melde i frå!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Skjerpet aktivitetsplikt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6EBD0-276A-1F48-8D75-8E8C2965BF39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26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49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9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2501" y="1946217"/>
            <a:ext cx="48743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26.09.2023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01" y="629998"/>
            <a:ext cx="8198996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501" y="6228000"/>
            <a:ext cx="27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61198" y="1946217"/>
            <a:ext cx="32103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568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30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5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1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70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65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14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1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BFC755-726C-4D31-992E-44C8548C8CA5}" type="datetimeFigureOut">
              <a:rPr lang="nb-NO" smtClean="0"/>
              <a:pPr/>
              <a:t>26.09.2023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F30522-8A36-4E12-84C3-E9D88158E418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igo.no/vigop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anning.no/" TargetMode="External"/><Relationship Id="rId2" Type="http://schemas.openxmlformats.org/officeDocument/2006/relationships/hyperlink" Target="http://www.vilbli.no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andal.vgs.no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2.vilbli.no/4daction/WA_Pdf_Kursoversikt?lan=0&amp;tid=v2023&amp;rev=lk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5584626" cy="1868519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accent2"/>
                </a:solidFill>
              </a:rPr>
              <a:t>Velkommen til foreldremøte!1</a:t>
            </a:r>
            <a:br>
              <a:rPr lang="nb-NO" dirty="0">
                <a:solidFill>
                  <a:schemeClr val="accent2"/>
                </a:solidFill>
              </a:rPr>
            </a:br>
            <a:r>
              <a:rPr lang="nb-NO" dirty="0">
                <a:solidFill>
                  <a:schemeClr val="accent2"/>
                </a:solidFill>
              </a:rPr>
              <a:t>10</a:t>
            </a:r>
            <a:r>
              <a:rPr lang="nb-NO" sz="3100" dirty="0">
                <a:solidFill>
                  <a:schemeClr val="accent2"/>
                </a:solidFill>
              </a:rPr>
              <a:t>. Trinn</a:t>
            </a:r>
            <a:br>
              <a:rPr lang="nb-NO" sz="3100" dirty="0"/>
            </a:br>
            <a:r>
              <a:rPr lang="nb-NO" sz="3100" dirty="0"/>
              <a:t>Vassmyra Ungdomsskole</a:t>
            </a:r>
            <a:br>
              <a:rPr lang="nb-NO" sz="3100" dirty="0"/>
            </a:br>
            <a:r>
              <a:rPr lang="nb-NO" sz="3100" dirty="0"/>
              <a:t>Skoleåret 2023-2024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40427"/>
            <a:ext cx="4026251" cy="36031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9071"/>
            <a:ext cx="2157846" cy="12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5718" y="1325332"/>
            <a:ext cx="6972742" cy="960668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Yrkesforberedende utdanningsprogram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51200"/>
            <a:ext cx="2936258" cy="146988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1CCF12A-D92A-1E7E-A334-DEFF176CF7AA}"/>
              </a:ext>
            </a:extLst>
          </p:cNvPr>
          <p:cNvSpPr txBox="1"/>
          <p:nvPr/>
        </p:nvSpPr>
        <p:spPr>
          <a:xfrm>
            <a:off x="1750219" y="2151452"/>
            <a:ext cx="463629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Mandal VGS: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Bygg og anleggsteknikk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Elektrofag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Teknikk og industriell produksjon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Frisør, blomster, interiør og eksponeringsdesign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Helse- og oppvekstfag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 og matfag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Salg, service og reiseliv</a:t>
            </a:r>
          </a:p>
          <a:p>
            <a:endParaRPr lang="nb-N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Utdanningsprogram andre steder: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Naturbruk (Søgne </a:t>
            </a:r>
            <a:r>
              <a:rPr lang="nb-NO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vgs</a:t>
            </a: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KVS Lyngdal)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Håndverk, design og produktutvikling (Sam Eyde </a:t>
            </a:r>
            <a:r>
              <a:rPr lang="nb-NO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vgs</a:t>
            </a: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-Arendal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Informasjonsteknologi og medieproduksjon (Tangen </a:t>
            </a:r>
            <a:r>
              <a:rPr lang="nb-NO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vgs</a:t>
            </a: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506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7C666B-E1B9-5595-2FA1-5F7016F9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Fremmedspråk og sidemål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C24D0D-ECF8-695F-2BA0-F7A24DD8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Annet fremmedspråk</a:t>
            </a: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På yrkesfag har ikke elevene 2.fremmedspråk, kun engelsk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På studieforberedende, to år dersom eleven har hatt 2.fremmedspråk på ungdomskolen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år dersom eleven ikke har hatt 2.fremmedspråk på ungdomskolen</a:t>
            </a:r>
          </a:p>
          <a:p>
            <a:pPr marL="0" indent="0">
              <a:buNone/>
            </a:pPr>
            <a:r>
              <a:rPr lang="nb-NO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Sidemål: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Ikke vurdering med karakter på yrkesfag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 valg av påbygg VG3/ VG4 vil eleven måtte ha sidemål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år på studieforberedende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29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1909" y="2457449"/>
            <a:ext cx="6686550" cy="30926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b-NO" dirty="0"/>
          </a:p>
          <a:p>
            <a:pPr marL="0" indent="0">
              <a:lnSpc>
                <a:spcPct val="100000"/>
              </a:lnSpc>
              <a:buNone/>
            </a:pPr>
            <a:endParaRPr lang="nb-NO" sz="135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" y="1214438"/>
            <a:ext cx="798671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Innsøking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675312" y="2457450"/>
            <a:ext cx="3501995" cy="2833217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07344" y="2081893"/>
            <a:ext cx="6043613" cy="3344140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Ungdomsskolene hjelper alle elevene med å opprette søknad.  </a:t>
            </a:r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b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Det er eleven som eier søknaden.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For å kunne søke må du ha en personlig elektronisk ID. Da kan du bruke </a:t>
            </a:r>
            <a:r>
              <a:rPr lang="nb-NO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BankID</a:t>
            </a: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med brikke eller app. Du kan også bruke </a:t>
            </a:r>
            <a:r>
              <a:rPr lang="nb-NO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MinID</a:t>
            </a: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og må da bestille aktiveringsbrev for å opprette en bruker. </a:t>
            </a:r>
            <a:r>
              <a:rPr lang="nb-NO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MinID</a:t>
            </a: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har også en egen app.​ Husk at </a:t>
            </a:r>
            <a:r>
              <a:rPr lang="nb-NO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MinID</a:t>
            </a: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 må aktiveres innen 30 dager fra du får brevet.</a:t>
            </a: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350" u="sng" dirty="0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VIGO Portalen</a:t>
            </a:r>
            <a:r>
              <a:rPr lang="nb-NO" sz="135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åpner for alle i begynnelsen januar​</a:t>
            </a: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b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nb-NO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Søknadsfrister:</a:t>
            </a:r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1. mars 2024 kl. 23.59 for ordinært inntak </a:t>
            </a:r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1. februar 2024 kl. 23.59 for elever med fortrinn eller for elever som søker under individuelle vurdering (kreves sakkyndige uttalelser, som regel PPT)​</a:t>
            </a: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 elevene legge inn forhåndssvar, både til tilbud og venteplass!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07" y="1431967"/>
            <a:ext cx="1315642" cy="5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6CF977-FB88-7F35-0BE3-D24C1B72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søker du?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5ED10B-D940-7A0F-5395-0E08BB6E0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1909" y="2457450"/>
            <a:ext cx="5351860" cy="3207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søker og svarer på </a:t>
            </a:r>
            <a:r>
              <a:rPr lang="nb-NO" sz="15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vigo.no</a:t>
            </a:r>
            <a:br>
              <a:rPr lang="nb-N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 inn med </a:t>
            </a:r>
            <a:r>
              <a:rPr lang="nb-NO" sz="15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nb-NO" sz="1500" b="1" dirty="0" err="1">
                <a:solidFill>
                  <a:srgbClr val="A215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nb-NO" sz="1500" b="1" dirty="0">
                <a:solidFill>
                  <a:srgbClr val="A215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eller </a:t>
            </a:r>
            <a:r>
              <a:rPr lang="nb-NO" sz="15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nb-NO" sz="1500" b="1" dirty="0" err="1">
                <a:solidFill>
                  <a:srgbClr val="A215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nb-NO" sz="1500" b="1" dirty="0">
                <a:solidFill>
                  <a:srgbClr val="A215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Sjekk at mobilnummer, e-postadresse og adresse er riktig på </a:t>
            </a:r>
            <a:r>
              <a:rPr lang="nb-NO" sz="15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vigo.no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 alltid opp tre alternative Vg1 i tre forskjellige utdanningsprogram. </a:t>
            </a:r>
            <a:r>
              <a:rPr lang="nb-N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har rett til å komme inn på ett av sine tre valg.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sommer får du påminnelse via SMS når du skal svare på tilbud om plass/ventelisteplass på </a:t>
            </a:r>
            <a:r>
              <a:rPr lang="nb-NO" sz="15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67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Nyttige tips og råd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41908" y="2071688"/>
            <a:ext cx="4923236" cy="355044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Gjør deg kjent med tidsfristene for inntaket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Overhold svarfristene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kan miste plassen hvis du:</a:t>
            </a:r>
          </a:p>
          <a:p>
            <a:pPr marL="342900" lvl="1" indent="0">
              <a:spcBef>
                <a:spcPct val="0"/>
              </a:spcBef>
              <a:buNone/>
              <a:defRPr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ikke svarer til riktig tid</a:t>
            </a:r>
          </a:p>
          <a:p>
            <a:pPr marL="342900" lvl="1" indent="0">
              <a:spcBef>
                <a:spcPct val="0"/>
              </a:spcBef>
              <a:buNone/>
              <a:defRPr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ikke møter første skoledag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Husk klagefristen 3 uker etter at du fikk inntaksmeldingen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Bruk disse nettsidene, hvor det er mye nyttig informasjon: </a:t>
            </a:r>
          </a:p>
          <a:p>
            <a:pPr marL="0" indent="0">
              <a:buNone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www.vilbli.no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www.utdanning.no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Hver enkelt videregående skoles nettside. F.eks. 	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Mandal videregående skole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8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B8BB8-9AAF-64A4-3DFA-55CA4C6E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10" y="1661089"/>
            <a:ext cx="6683765" cy="960668"/>
          </a:xfrm>
        </p:spPr>
        <p:txBody>
          <a:bodyPr>
            <a:normAutofit/>
          </a:bodyPr>
          <a:lstStyle/>
          <a:p>
            <a:r>
              <a:rPr lang="nb-NO" sz="3000" b="1" dirty="0"/>
              <a:t>Lurer dere på noe, ta kontakt!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339E28-7D49-1E09-338B-713AEFC0D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003" y="2868072"/>
            <a:ext cx="6433994" cy="2736344"/>
          </a:xfrm>
        </p:spPr>
        <p:txBody>
          <a:bodyPr/>
          <a:lstStyle/>
          <a:p>
            <a:r>
              <a:rPr lang="nb-NO" dirty="0"/>
              <a:t>Husk at vinterferien er i uke 8 (19. – 23. februar 2024). Etter det, er det kun 4 dager på skolen før søknadsfristen går ut 1. mars 2024.</a:t>
            </a:r>
          </a:p>
          <a:p>
            <a:r>
              <a:rPr lang="nb-NO" dirty="0"/>
              <a:t>Etter fristen er det kun i særskilte tilfeller søknader kan endres på. Alt går gjennom inntakskontoret i fylket.</a:t>
            </a:r>
          </a:p>
        </p:txBody>
      </p:sp>
    </p:spTree>
    <p:extLst>
      <p:ext uri="{BB962C8B-B14F-4D97-AF65-F5344CB8AC3E}">
        <p14:creationId xmlns:p14="http://schemas.microsoft.com/office/powerpoint/2010/main" val="4624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Vassmyra.no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79" y="1844824"/>
            <a:ext cx="8186088" cy="39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924712"/>
          </a:xfrm>
        </p:spPr>
        <p:txBody>
          <a:bodyPr>
            <a:normAutofit fontScale="90000"/>
          </a:bodyPr>
          <a:lstStyle/>
          <a:p>
            <a:br>
              <a:rPr lang="nb-NO" sz="4400" dirty="0"/>
            </a:br>
            <a:br>
              <a:rPr lang="nb-NO" sz="4400" dirty="0"/>
            </a:br>
            <a:r>
              <a:rPr lang="nb-NO" sz="4400" dirty="0">
                <a:solidFill>
                  <a:schemeClr val="accent2"/>
                </a:solidFill>
              </a:rPr>
              <a:t>Administrasjon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60384" y="1346239"/>
            <a:ext cx="8236312" cy="512680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b-NO" dirty="0"/>
              <a:t>Rektor: Nina Skagestad</a:t>
            </a:r>
          </a:p>
          <a:p>
            <a:r>
              <a:rPr lang="nb-NO" dirty="0"/>
              <a:t>Avd. leder: Beate Fuglset Pedersen</a:t>
            </a:r>
          </a:p>
          <a:p>
            <a:r>
              <a:rPr lang="nb-NO" dirty="0"/>
              <a:t>Merkantil: Brita Haukås Glomsaker </a:t>
            </a:r>
          </a:p>
          <a:p>
            <a:endParaRPr lang="nb-NO" sz="4000" dirty="0">
              <a:latin typeface="+mj-lt"/>
            </a:endParaRPr>
          </a:p>
          <a:p>
            <a:r>
              <a:rPr lang="nb-NO" sz="4000" dirty="0">
                <a:solidFill>
                  <a:schemeClr val="accent2"/>
                </a:solidFill>
                <a:latin typeface="+mj-lt"/>
              </a:rPr>
              <a:t>ELEVTJENESTEN:</a:t>
            </a:r>
            <a:r>
              <a:rPr lang="nb-NO" sz="4000" dirty="0">
                <a:latin typeface="+mj-lt"/>
              </a:rPr>
              <a:t> </a:t>
            </a:r>
          </a:p>
          <a:p>
            <a:r>
              <a:rPr lang="nb-NO" dirty="0"/>
              <a:t>Rådgiver: Siv Dyrstad Johannessen</a:t>
            </a:r>
          </a:p>
          <a:p>
            <a:r>
              <a:rPr lang="nb-NO" dirty="0"/>
              <a:t>Sosiallærer: Emilie Rougne Dahl (Tonje Storm Tønnessen i permisjon)</a:t>
            </a:r>
          </a:p>
          <a:p>
            <a:r>
              <a:rPr lang="nb-NO" dirty="0"/>
              <a:t>Læringslos/spes.ped.koordinator: Wenche Dommersnes</a:t>
            </a:r>
          </a:p>
          <a:p>
            <a:r>
              <a:rPr lang="nb-NO" dirty="0"/>
              <a:t>Helsesykepleier: 	Paula M. Kjær (94502364)</a:t>
            </a:r>
          </a:p>
          <a:p>
            <a:r>
              <a:rPr lang="nb-NO" dirty="0"/>
              <a:t>Familieveileder: 	Charlotte Wiese Møll ( 95 82 69 65)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5" name="Bilde 4" descr="bygning (IG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08720"/>
            <a:ext cx="3247849" cy="21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6A5DA-2352-412B-A726-4B765CCA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60275"/>
            <a:ext cx="7825301" cy="5849046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nb-NO" sz="2800" b="1" dirty="0">
                <a:solidFill>
                  <a:schemeClr val="accent2"/>
                </a:solidFill>
              </a:rPr>
              <a:t>Skoleåret 2023/2024</a:t>
            </a:r>
          </a:p>
          <a:p>
            <a:r>
              <a:rPr lang="nb-NO" sz="2400" dirty="0"/>
              <a:t>263 elever</a:t>
            </a:r>
          </a:p>
          <a:p>
            <a:r>
              <a:rPr lang="nb-NO" sz="2400" dirty="0"/>
              <a:t>12 klasser </a:t>
            </a:r>
          </a:p>
          <a:p>
            <a:r>
              <a:rPr lang="nb-NO" sz="2400" dirty="0"/>
              <a:t>28 pedagoger i 26,4 årsverk</a:t>
            </a:r>
          </a:p>
          <a:p>
            <a:r>
              <a:rPr lang="nb-NO" sz="2400" dirty="0"/>
              <a:t>9 fagarbeidere i 5,7 årsverk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4 klasser på 10.trinn:</a:t>
            </a:r>
          </a:p>
          <a:p>
            <a:r>
              <a:rPr lang="nb-NO" sz="2400" dirty="0"/>
              <a:t>10A: Wenche Dommersnes</a:t>
            </a:r>
          </a:p>
          <a:p>
            <a:r>
              <a:rPr lang="nb-NO" sz="2400" dirty="0"/>
              <a:t>10B: Jakob Priesner</a:t>
            </a:r>
          </a:p>
          <a:p>
            <a:r>
              <a:rPr lang="nb-NO" sz="2400" dirty="0"/>
              <a:t>10C: Yngve Skrede</a:t>
            </a:r>
          </a:p>
          <a:p>
            <a:r>
              <a:rPr lang="nb-NO" sz="2400" dirty="0"/>
              <a:t>10D: Eva Mette G. Hansen</a:t>
            </a:r>
            <a:endParaRPr lang="nb-NO" sz="135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7CD6D19-F1AB-4DD3-92AD-11D30CBC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60274"/>
            <a:ext cx="2422916" cy="181484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23C099C-F92F-4306-8BA9-1338DC93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68" y="2492896"/>
            <a:ext cx="2860438" cy="160184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A028DD0-6CE8-4942-B179-E88B4C43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323031"/>
            <a:ext cx="2881340" cy="1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Program</a:t>
            </a: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096" y="1914072"/>
            <a:ext cx="6013703" cy="439528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 Informasjon v/ rådgiver Siv Dyrstad Johannessen</a:t>
            </a:r>
            <a:endParaRPr lang="nb-NO" dirty="0"/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Innsøking til videregående skole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Informasjon v/ rektor Nina Skagestad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latin typeface="TW Cen MT"/>
                <a:cs typeface="Arial"/>
              </a:rPr>
              <a:t>Satsingsområder </a:t>
            </a:r>
            <a:endParaRPr lang="nb-NO" dirty="0">
              <a:cs typeface="Arial"/>
            </a:endParaRP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IST  - dokumentasjon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Fravær - registrering 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Vurdering - standpunktvurdering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>
                <a:cs typeface="Arial"/>
              </a:rPr>
              <a:t>Skolemiljø - §9A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 Kontaktlærere informerer om klassene og rutiner i klasserommene</a:t>
            </a:r>
          </a:p>
          <a:p>
            <a:pPr marL="264795" lvl="1">
              <a:buFont typeface="Courier New" panose="02070309020205020404" pitchFamily="49" charset="0"/>
              <a:buChar char="o"/>
            </a:pPr>
            <a:r>
              <a:rPr lang="nb-NO" dirty="0"/>
              <a:t>NB: Valg av klassekontakter – 1 ny pr klasse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dirty="0"/>
          </a:p>
          <a:p>
            <a:endParaRPr lang="nb-N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Dokumentasjon legges på IST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808" y="1988841"/>
            <a:ext cx="6329565" cy="324036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149080"/>
            <a:ext cx="2762275" cy="26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824" y="486255"/>
            <a:ext cx="783433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Satsingsområder</a:t>
            </a:r>
            <a:r>
              <a:rPr lang="en-US" dirty="0">
                <a:solidFill>
                  <a:schemeClr val="accent2"/>
                </a:solidFill>
              </a:rPr>
              <a:t> i </a:t>
            </a:r>
            <a:r>
              <a:rPr lang="en-US" dirty="0" err="1">
                <a:solidFill>
                  <a:schemeClr val="accent2"/>
                </a:solidFill>
              </a:rPr>
              <a:t>lindesnesskolen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61049B1A-3E68-4000-A3E3-6FDE7040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468" y="2919394"/>
            <a:ext cx="2814859" cy="353155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606893A-61E4-40BD-A062-1FF0E06F73CA}"/>
              </a:ext>
            </a:extLst>
          </p:cNvPr>
          <p:cNvSpPr txBox="1"/>
          <p:nvPr/>
        </p:nvSpPr>
        <p:spPr>
          <a:xfrm>
            <a:off x="2534800" y="2157351"/>
            <a:ext cx="5523350" cy="4152009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6139344-1F45-4E5B-84C6-2D9C46725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8824" y="1759830"/>
            <a:ext cx="7518076" cy="91147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A70BC18-78F7-49BC-B0A4-C0AE2C96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905965"/>
            <a:ext cx="2304256" cy="35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8459A4-9BCB-FA1D-982E-8C7AF4C1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188280" cy="755552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Samarbeid med </a:t>
            </a:r>
            <a:r>
              <a:rPr lang="nb-NO" dirty="0" err="1">
                <a:solidFill>
                  <a:schemeClr val="accent2"/>
                </a:solidFill>
              </a:rPr>
              <a:t>uia</a:t>
            </a: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1F2266-F827-7212-89B0-D107D446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340768"/>
            <a:ext cx="7290055" cy="4968592"/>
          </a:xfrm>
        </p:spPr>
        <p:txBody>
          <a:bodyPr/>
          <a:lstStyle/>
          <a:p>
            <a:endParaRPr lang="nb-NO" dirty="0"/>
          </a:p>
          <a:p>
            <a:pPr lvl="1"/>
            <a:r>
              <a:rPr lang="nb-NO" sz="2800" dirty="0"/>
              <a:t>Vassmyra skole er LÆRERUTDANNINGSSKOLE</a:t>
            </a:r>
          </a:p>
          <a:p>
            <a:pPr lvl="1"/>
            <a:r>
              <a:rPr lang="nb-NO" sz="2800" dirty="0"/>
              <a:t>2022-2027</a:t>
            </a:r>
          </a:p>
          <a:p>
            <a:pPr lvl="1"/>
            <a:r>
              <a:rPr lang="nb-NO" sz="2800" dirty="0"/>
              <a:t>Tett samarbeid med UiA og andre LU-skoler</a:t>
            </a:r>
          </a:p>
          <a:p>
            <a:pPr lvl="1"/>
            <a:r>
              <a:rPr lang="nb-NO" sz="2800" dirty="0"/>
              <a:t>Lærerne studerer veiledningspedagogikk (eksamen januar)</a:t>
            </a:r>
          </a:p>
          <a:p>
            <a:pPr lvl="1"/>
            <a:r>
              <a:rPr lang="nb-NO" sz="2800" dirty="0"/>
              <a:t>Studenter:</a:t>
            </a:r>
          </a:p>
          <a:p>
            <a:pPr lvl="2"/>
            <a:r>
              <a:rPr lang="nb-NO" sz="2400" dirty="0"/>
              <a:t>Uke 44: Studenter </a:t>
            </a:r>
          </a:p>
          <a:p>
            <a:pPr lvl="2"/>
            <a:r>
              <a:rPr lang="nb-NO" sz="2400" dirty="0"/>
              <a:t>Uke 7-10: Studenter</a:t>
            </a:r>
          </a:p>
          <a:p>
            <a:pPr lvl="2"/>
            <a:r>
              <a:rPr lang="nb-NO" sz="2400" b="1" dirty="0"/>
              <a:t>Uke 11: Skoleovertakelse</a:t>
            </a:r>
          </a:p>
          <a:p>
            <a:pPr lvl="2"/>
            <a:r>
              <a:rPr lang="nb-NO" sz="2400" dirty="0"/>
              <a:t>Uke 12</a:t>
            </a:r>
            <a:r>
              <a:rPr lang="nb-NO" dirty="0"/>
              <a:t>: </a:t>
            </a:r>
            <a:r>
              <a:rPr lang="nb-NO" sz="2400" dirty="0"/>
              <a:t>Studenter / evaluering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BB13E2-35C6-43F7-9348-ED6A1526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87" y="490364"/>
            <a:ext cx="2561783" cy="9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739" y="149787"/>
            <a:ext cx="7290054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nb-NO" sz="3200" dirty="0">
                <a:ea typeface="+mj-lt"/>
                <a:cs typeface="+mj-lt"/>
              </a:rPr>
            </a:br>
            <a:br>
              <a:rPr lang="nb-NO" sz="3200" dirty="0">
                <a:ea typeface="+mj-lt"/>
                <a:cs typeface="+mj-lt"/>
              </a:rPr>
            </a:br>
            <a:br>
              <a:rPr lang="nb-NO" sz="3200" dirty="0">
                <a:ea typeface="+mj-lt"/>
                <a:cs typeface="+mj-lt"/>
              </a:rPr>
            </a:br>
            <a:r>
              <a:rPr lang="nb-NO" sz="4000" dirty="0">
                <a:solidFill>
                  <a:schemeClr val="accent2"/>
                </a:solidFill>
                <a:ea typeface="+mj-lt"/>
                <a:cs typeface="+mj-lt"/>
              </a:rPr>
              <a:t>FRAVÆR: KONTAKT MELLOM SKOLE OG HJEM</a:t>
            </a:r>
          </a:p>
          <a:p>
            <a:endParaRPr lang="nb-NO" sz="2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CC012C-EB1C-4C78-864B-9E7A8ACC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9" y="2924944"/>
            <a:ext cx="2308482" cy="1700986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43495" y="1569357"/>
            <a:ext cx="5176977" cy="513885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Ikke planlagt fravær (sykdom, </a:t>
            </a:r>
            <a:r>
              <a:rPr lang="nb-NO" dirty="0" err="1"/>
              <a:t>forsoving</a:t>
            </a:r>
            <a:r>
              <a:rPr lang="nb-NO" dirty="0"/>
              <a:t> </a:t>
            </a:r>
            <a:r>
              <a:rPr lang="nb-NO" dirty="0" err="1"/>
              <a:t>o.l</a:t>
            </a:r>
            <a:r>
              <a:rPr lang="nb-NO" dirty="0"/>
              <a:t>): foresatte legger fravær i IST Home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Planlagt fravær inntil én dag (lege, tannlege, begravelse, reise </a:t>
            </a:r>
            <a:r>
              <a:rPr lang="nb-NO" dirty="0" err="1"/>
              <a:t>m.m</a:t>
            </a:r>
            <a:r>
              <a:rPr lang="nb-NO" dirty="0"/>
              <a:t>): melding til kontaktlærer i IST Home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Planlagt fravær på mer enn én dag: foresatte sender digital søknad på skjema på skolens/kommunens hjemmeside. Rektor fatter vedtak og dette sendes til foresattes digitale postkasse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Fravær mer enn 10 sammenhengende skoledager: utmelding – eget skjema</a:t>
            </a:r>
          </a:p>
          <a:p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4051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9238" y="764704"/>
            <a:ext cx="5280914" cy="10998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z="4000" dirty="0">
                <a:solidFill>
                  <a:schemeClr val="accent2"/>
                </a:solidFill>
                <a:ea typeface="+mj-lt"/>
                <a:cs typeface="+mj-lt"/>
              </a:rPr>
              <a:t>Bekymringsfullt fravær</a:t>
            </a:r>
            <a:endParaRPr lang="nb-NO" sz="4000" dirty="0">
              <a:solidFill>
                <a:schemeClr val="accent2"/>
              </a:solidFill>
            </a:endParaRPr>
          </a:p>
          <a:p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1597" y="1536837"/>
            <a:ext cx="5136895" cy="5356958"/>
          </a:xfrm>
        </p:spPr>
        <p:txBody>
          <a:bodyPr vert="horz" lIns="45720" tIns="45720" rIns="45720" bIns="45720" rtlCol="0" anchor="t">
            <a:noAutofit/>
          </a:bodyPr>
          <a:lstStyle/>
          <a:p>
            <a:pPr fontAlgn="base"/>
            <a:r>
              <a:rPr lang="nb-NO" sz="2400" dirty="0"/>
              <a:t>Bekymringsfullt fravær er:  </a:t>
            </a:r>
          </a:p>
          <a:p>
            <a:pPr lvl="1" fontAlgn="base"/>
            <a:r>
              <a:rPr lang="nb-NO" sz="2000" dirty="0"/>
              <a:t>3 enkelttimer (ugyldig fravær) </a:t>
            </a:r>
          </a:p>
          <a:p>
            <a:pPr lvl="1" fontAlgn="base"/>
            <a:r>
              <a:rPr lang="nb-NO" sz="2000" dirty="0"/>
              <a:t>3 enkeltdager på en måned </a:t>
            </a:r>
          </a:p>
          <a:p>
            <a:pPr lvl="1" fontAlgn="base"/>
            <a:r>
              <a:rPr lang="nb-NO" sz="2000" dirty="0"/>
              <a:t>10 enkeltdager på et halvt år </a:t>
            </a:r>
          </a:p>
          <a:p>
            <a:pPr lvl="1" fontAlgn="base"/>
            <a:r>
              <a:rPr lang="nb-NO" sz="2000" dirty="0"/>
              <a:t>Dersom eleven møter opp, men forlater skolen igjen mer enn 3 ganger </a:t>
            </a:r>
          </a:p>
          <a:p>
            <a:r>
              <a:rPr lang="nb-NO" sz="2400" dirty="0"/>
              <a:t>Skolen følger opp fraværet: </a:t>
            </a:r>
          </a:p>
          <a:p>
            <a:pPr lvl="1"/>
            <a:r>
              <a:rPr lang="nb-NO" sz="2000" dirty="0"/>
              <a:t>Kontaktlærer</a:t>
            </a:r>
          </a:p>
          <a:p>
            <a:pPr lvl="1"/>
            <a:r>
              <a:rPr lang="nb-NO" sz="2000" dirty="0"/>
              <a:t>Sosiallærer </a:t>
            </a:r>
          </a:p>
          <a:p>
            <a:pPr lvl="1"/>
            <a:r>
              <a:rPr lang="nb-NO" sz="2000" dirty="0"/>
              <a:t>Elevtjenesten/oppvekstteam</a:t>
            </a:r>
          </a:p>
          <a:p>
            <a:pPr lvl="1"/>
            <a:r>
              <a:rPr lang="nb-NO" sz="2000" dirty="0"/>
              <a:t>Handlingsplanen for skolenærvær</a:t>
            </a:r>
          </a:p>
          <a:p>
            <a:pPr lvl="1"/>
            <a:r>
              <a:rPr lang="nb-NO" sz="2000" dirty="0"/>
              <a:t>Aktuelle samarbeidsparter: helsesøster, familiesenteret, PPT, fastlege, </a:t>
            </a:r>
            <a:r>
              <a:rPr lang="nb-NO" sz="2000" dirty="0" err="1"/>
              <a:t>Abup</a:t>
            </a:r>
            <a:r>
              <a:rPr lang="nb-NO" sz="2000" dirty="0"/>
              <a:t>, barnevern, politi.</a:t>
            </a:r>
          </a:p>
          <a:p>
            <a:pPr marL="0" indent="0">
              <a:buNone/>
            </a:pPr>
            <a:endParaRPr lang="nb-NO" sz="1100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84F6B7B6-616E-4496-A096-5F961B7F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700808"/>
            <a:ext cx="2539202" cy="31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F7B95-ABE0-9AE2-E58E-D628FDF5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124384" cy="1499616"/>
          </a:xfrm>
        </p:spPr>
        <p:txBody>
          <a:bodyPr>
            <a:normAutofit fontScale="90000"/>
          </a:bodyPr>
          <a:lstStyle/>
          <a:p>
            <a:r>
              <a:rPr lang="nb-NO" cap="none" dirty="0">
                <a:solidFill>
                  <a:schemeClr val="accent2"/>
                </a:solidFill>
              </a:rPr>
              <a:t>Se skolens/kommunens hjemmeside for mer om fravær, samt skjema for permisjon og fratrekk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6E1C800-EB15-4E7E-89BB-F2CE194B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625" y="2286000"/>
            <a:ext cx="639725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AA2CF-F64F-45AE-8CF2-DC4F6EC4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3" y="764704"/>
            <a:ext cx="7290054" cy="638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dirty="0">
                <a:solidFill>
                  <a:schemeClr val="accent2"/>
                </a:solidFill>
              </a:rPr>
              <a:t>Vurdering og karaktersetting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8C2F2E-7219-4904-BE9E-8D66B521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289"/>
            <a:ext cx="8088125" cy="5301711"/>
          </a:xfrm>
          <a:ln>
            <a:noFill/>
          </a:ln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b-NO" sz="2800" dirty="0"/>
              <a:t>All undervisning og vurdering  bygger på læreplanen Kunnskapsløftet 2020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sz="2800" dirty="0"/>
              <a:t>Formålet med vurdering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Fremme læring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Bidra til lærelyst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Gi informasjon om elevens kompetanse underveis og ved avsluttet opplæring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sz="2800" dirty="0"/>
              <a:t>Hva er kompetanse: </a:t>
            </a:r>
          </a:p>
          <a:p>
            <a:pPr marL="127635" lvl="1" indent="0" algn="just">
              <a:buNone/>
            </a:pPr>
            <a:r>
              <a:rPr lang="nb-NO" sz="2800" i="1" dirty="0">
                <a:solidFill>
                  <a:schemeClr val="accent2"/>
                </a:solidFill>
                <a:ea typeface="+mn-lt"/>
                <a:cs typeface="+mn-lt"/>
              </a:rPr>
              <a:t>Kompetanse er å kunne tilegne seg og anvende kunnskaper og ferdigheter til å mestre utfordringer og løse oppgaver i kjente og ukjente sammenhenger og situasjoner. Kompetanse innebærer forståelse og evne til refleksjon og kritisk tenkning.</a:t>
            </a:r>
            <a:endParaRPr lang="nb-NO" sz="2800" dirty="0">
              <a:solidFill>
                <a:schemeClr val="accent2"/>
              </a:solidFill>
            </a:endParaRPr>
          </a:p>
          <a:p>
            <a:pPr marL="127635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83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78069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/>
                </a:solidFill>
              </a:rPr>
              <a:t>Elevens ansvar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67808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sz="3600" b="1" dirty="0"/>
              <a:t>Eleven skal møte frem og delta aktivt i opplæringen. </a:t>
            </a:r>
            <a:endParaRPr lang="nb-NO" sz="3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Stort fravær eller andre særlige grunner kan føre til at læreren ikke får vurderingsgrunnlag</a:t>
            </a:r>
          </a:p>
          <a:p>
            <a:endParaRPr lang="nb-NO" sz="3600" dirty="0"/>
          </a:p>
          <a:p>
            <a:pPr marL="0" indent="0">
              <a:buNone/>
            </a:pPr>
            <a:r>
              <a:rPr lang="nb-NO" sz="3600" dirty="0"/>
              <a:t>Dette gjelder uavhengig av fraværsårsak</a:t>
            </a:r>
          </a:p>
          <a:p>
            <a:endParaRPr lang="nb-NO" sz="3600" dirty="0"/>
          </a:p>
          <a:p>
            <a:r>
              <a:rPr lang="nb-NO" sz="4000" dirty="0"/>
              <a:t>(Vurderingsforskriften §3-3)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091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1623" y="-131695"/>
            <a:ext cx="7290054" cy="1499616"/>
          </a:xfrm>
        </p:spPr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karaktersetting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3990" y="1082132"/>
            <a:ext cx="7912278" cy="5578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Elevene har rett til jevnlig vurderinger i løpet av skoleåret (underveisvurderinger) og sluttvurdering.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Vurderinger er mer enn bare enn karakterer på prøver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Halvårsvurdering og standpunktkarakter er ikke en snittkarakter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b="1" dirty="0"/>
              <a:t>Halvårsvurderinger </a:t>
            </a:r>
            <a:r>
              <a:rPr lang="nb-NO" dirty="0"/>
              <a:t>skal gis med karakter to ganger i året (januar og juni)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b="1" dirty="0"/>
              <a:t>Standpunktvurdering </a:t>
            </a:r>
            <a:r>
              <a:rPr lang="nb-NO" dirty="0"/>
              <a:t>etter endt opplæring: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Musikk: våren i 8. klasse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Mat og helse: våren i 9. klasse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Alle andre fag: våren i 10. klasse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nb-NO" sz="2000" dirty="0"/>
              <a:t>Unntak: forskjellige valgfag hvert år - standpunkt for hvert år - gjennomsnitt av karakterene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nb-NO" dirty="0"/>
              <a:t>Orden og oppførsel: </a:t>
            </a:r>
          </a:p>
          <a:p>
            <a:pPr marL="264795" lvl="1"/>
            <a:r>
              <a:rPr lang="nb-NO" sz="2000" dirty="0"/>
              <a:t>Grunnlaget for karakter i orden og oppførsel er kommunens ordensreglement</a:t>
            </a:r>
          </a:p>
          <a:p>
            <a:pPr marL="264795" lvl="1"/>
            <a:r>
              <a:rPr lang="nb-NO" sz="2000" dirty="0"/>
              <a:t>Elev og foresatte skal varsles dersom det er fare for nedsatt karakter</a:t>
            </a:r>
          </a:p>
        </p:txBody>
      </p:sp>
    </p:spTree>
    <p:extLst>
      <p:ext uri="{BB962C8B-B14F-4D97-AF65-F5344CB8AC3E}">
        <p14:creationId xmlns:p14="http://schemas.microsoft.com/office/powerpoint/2010/main" val="427300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1F723-BA30-48C7-A80E-41665B29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Klagerett på karakter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3E055E-4525-49E7-B608-D0CF02EE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10" y="1839622"/>
            <a:ext cx="7384741" cy="4469738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nb-NO" sz="2800" dirty="0">
                <a:ea typeface="+mn-lt"/>
                <a:cs typeface="+mn-lt"/>
              </a:rPr>
              <a:t>Hva</a:t>
            </a:r>
            <a:r>
              <a:rPr lang="nb-NO" sz="2800" b="1" dirty="0">
                <a:ea typeface="+mn-lt"/>
                <a:cs typeface="+mn-lt"/>
              </a:rPr>
              <a:t> </a:t>
            </a:r>
            <a:r>
              <a:rPr lang="nb-NO" sz="2800" dirty="0">
                <a:ea typeface="+mn-lt"/>
                <a:cs typeface="+mn-lt"/>
              </a:rPr>
              <a:t>kan eleven eller foreldrene klage på?</a:t>
            </a:r>
            <a:endParaRPr lang="en-US" sz="2800" dirty="0">
              <a:ea typeface="+mn-lt"/>
              <a:cs typeface="+mn-lt"/>
            </a:endParaRPr>
          </a:p>
          <a:p>
            <a:pPr marL="264795" lvl="1"/>
            <a:r>
              <a:rPr lang="nb-NO" sz="2400" dirty="0">
                <a:ea typeface="+mn-lt"/>
                <a:cs typeface="+mn-lt"/>
              </a:rPr>
              <a:t>Alle standpunktkarakterer dersom </a:t>
            </a:r>
            <a:r>
              <a:rPr lang="nb-NO" sz="2400" b="1" dirty="0">
                <a:ea typeface="+mn-lt"/>
                <a:cs typeface="+mn-lt"/>
              </a:rPr>
              <a:t>gjeldende </a:t>
            </a:r>
            <a:r>
              <a:rPr lang="nb-NO" sz="2400" b="1" u="sng" dirty="0">
                <a:ea typeface="+mn-lt"/>
                <a:cs typeface="+mn-lt"/>
              </a:rPr>
              <a:t>regler for fastsetting av standpunktkarakterer </a:t>
            </a:r>
            <a:r>
              <a:rPr lang="nb-NO" sz="2400" dirty="0">
                <a:ea typeface="+mn-lt"/>
                <a:cs typeface="+mn-lt"/>
              </a:rPr>
              <a:t>ikke er fulgt (</a:t>
            </a:r>
            <a:r>
              <a:rPr lang="nb-NO" sz="2400" dirty="0" err="1">
                <a:ea typeface="+mn-lt"/>
                <a:cs typeface="+mn-lt"/>
              </a:rPr>
              <a:t>kap</a:t>
            </a:r>
            <a:r>
              <a:rPr lang="nb-NO" sz="2400" dirty="0">
                <a:ea typeface="+mn-lt"/>
                <a:cs typeface="+mn-lt"/>
              </a:rPr>
              <a:t>. 3 Opplæringsloven)</a:t>
            </a:r>
            <a:endParaRPr lang="en-US" sz="2400" dirty="0">
              <a:ea typeface="+mn-lt"/>
              <a:cs typeface="+mn-lt"/>
            </a:endParaRPr>
          </a:p>
          <a:p>
            <a:pPr marL="127635" lvl="1" indent="0">
              <a:buNone/>
            </a:pPr>
            <a:endParaRPr lang="nb-NO" sz="2400" dirty="0">
              <a:ea typeface="+mn-lt"/>
              <a:cs typeface="+mn-lt"/>
            </a:endParaRPr>
          </a:p>
          <a:p>
            <a:pPr marL="264795" lvl="1"/>
            <a:r>
              <a:rPr lang="nb-NO" sz="2400" dirty="0">
                <a:ea typeface="+mn-lt"/>
                <a:cs typeface="+mn-lt"/>
              </a:rPr>
              <a:t>Eleven eller foreldrene kan kreve begrunnelse for standpunktkarakteren før de klager</a:t>
            </a:r>
            <a:endParaRPr lang="en-US" sz="2400" dirty="0">
              <a:ea typeface="+mn-lt"/>
              <a:cs typeface="+mn-lt"/>
            </a:endParaRPr>
          </a:p>
          <a:p>
            <a:pPr marL="127635" lvl="1" indent="0">
              <a:buNone/>
            </a:pPr>
            <a:endParaRPr lang="nb-NO" sz="2400" dirty="0">
              <a:ea typeface="+mn-lt"/>
              <a:cs typeface="+mn-lt"/>
            </a:endParaRPr>
          </a:p>
          <a:p>
            <a:pPr marL="264795" lvl="1"/>
            <a:r>
              <a:rPr lang="nb-NO" sz="2400" b="1" dirty="0">
                <a:ea typeface="+mn-lt"/>
                <a:cs typeface="+mn-lt"/>
              </a:rPr>
              <a:t>Det er ikke klagerett på underveisvurdering, men meld fra til kontaktlærer / faglærer dersom noe ikke oppleves riktig</a:t>
            </a:r>
            <a:endParaRPr lang="en-US" sz="2400" dirty="0">
              <a:ea typeface="+mn-lt"/>
              <a:cs typeface="+mn-lt"/>
            </a:endParaRPr>
          </a:p>
          <a:p>
            <a:pPr marL="127635" lvl="1" indent="0">
              <a:buNone/>
            </a:pPr>
            <a:endParaRPr lang="nb-NO" sz="2000" b="1" dirty="0">
              <a:ea typeface="+mn-lt"/>
              <a:cs typeface="+mn-lt"/>
            </a:endParaRPr>
          </a:p>
          <a:p>
            <a:pPr marL="264795" lvl="1"/>
            <a:r>
              <a:rPr lang="nb-NO" sz="1300" dirty="0">
                <a:solidFill>
                  <a:schemeClr val="bg1"/>
                </a:solidFill>
                <a:ea typeface="+mn-lt"/>
                <a:cs typeface="+mn-lt"/>
              </a:rPr>
              <a:t>En klage på en standpunktkarakter begrunnet i at eleven ikke har fått den underveisvurderingen han eller hun har krav på fører ikke til at vedtaket oppheves. </a:t>
            </a:r>
            <a:endParaRPr lang="en-US" sz="13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123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43608" y="4581128"/>
            <a:ext cx="6686549" cy="1697086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Foreldremøte 10. trinn 23/24</a:t>
            </a:r>
            <a:br>
              <a:rPr lang="nb-NO" dirty="0"/>
            </a:br>
            <a:r>
              <a:rPr lang="nb-NO" dirty="0"/>
              <a:t>Info fra rådgiver</a:t>
            </a: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6752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98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87600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2"/>
                </a:solidFill>
              </a:rPr>
              <a:t>Lindesnes kommunes ordensreglement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4743412"/>
            <a:ext cx="2471955" cy="111559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1"/>
            <a:r>
              <a:rPr lang="nb-NO" sz="1800" dirty="0"/>
              <a:t>Mobilfri skole</a:t>
            </a:r>
          </a:p>
          <a:p>
            <a:pPr lvl="1"/>
            <a:r>
              <a:rPr lang="nb-NO" sz="1800" dirty="0"/>
              <a:t>Elever på isen</a:t>
            </a:r>
          </a:p>
          <a:p>
            <a:pPr lvl="1"/>
            <a:r>
              <a:rPr lang="nb-NO" sz="1800" dirty="0"/>
              <a:t>Personlige eiendeler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DBE4AED-1F30-44C9-94B5-98FF61142FAC}"/>
              </a:ext>
            </a:extLst>
          </p:cNvPr>
          <p:cNvSpPr/>
          <p:nvPr/>
        </p:nvSpPr>
        <p:spPr>
          <a:xfrm>
            <a:off x="611560" y="1799861"/>
            <a:ext cx="8352927" cy="461664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numCol="3">
            <a:spAutoFit/>
          </a:bodyPr>
          <a:lstStyle/>
          <a:p>
            <a:r>
              <a:rPr lang="nb-NO" sz="1400" b="1" dirty="0"/>
              <a:t>Rettigheter § 5</a:t>
            </a:r>
          </a:p>
          <a:p>
            <a:r>
              <a:rPr lang="nb-NO" sz="1400" b="1" dirty="0"/>
              <a:t>Eleven har rett til å:</a:t>
            </a:r>
          </a:p>
          <a:p>
            <a:endParaRPr lang="nb-NO" sz="1400" dirty="0"/>
          </a:p>
          <a:p>
            <a:r>
              <a:rPr lang="nb-NO" sz="1400" dirty="0"/>
              <a:t>-ha et </a:t>
            </a:r>
            <a:r>
              <a:rPr lang="nb-NO" sz="1400" b="1" dirty="0"/>
              <a:t>trygt og godt skolemiljø </a:t>
            </a:r>
            <a:r>
              <a:rPr lang="nb-NO" sz="1400" dirty="0"/>
              <a:t>som fremmer helse, trivsel og læring</a:t>
            </a:r>
          </a:p>
          <a:p>
            <a:r>
              <a:rPr lang="nb-NO" sz="1400" dirty="0"/>
              <a:t>-bli behandlet på en ordentlig måte</a:t>
            </a:r>
          </a:p>
          <a:p>
            <a:r>
              <a:rPr lang="nb-NO" sz="1400" dirty="0"/>
              <a:t>-bli vist respekt og få ha personlige eiendeler i fred</a:t>
            </a:r>
          </a:p>
          <a:p>
            <a:r>
              <a:rPr lang="nb-NO" sz="1400" dirty="0"/>
              <a:t>-ha en skolehverdag fri for krenkelser og mobbing</a:t>
            </a:r>
          </a:p>
          <a:p>
            <a:r>
              <a:rPr lang="nb-NO" sz="1400" dirty="0"/>
              <a:t>-bli hørt i skolemiljøsaker som gjelder deg.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endParaRPr lang="nb-NO" sz="1400" b="1" dirty="0"/>
          </a:p>
          <a:p>
            <a:r>
              <a:rPr lang="nb-NO" sz="1400" b="1" dirty="0">
                <a:solidFill>
                  <a:schemeClr val="accent2"/>
                </a:solidFill>
              </a:rPr>
              <a:t>Orden § 6</a:t>
            </a:r>
          </a:p>
          <a:p>
            <a:r>
              <a:rPr lang="nb-NO" sz="1400" b="1" dirty="0">
                <a:solidFill>
                  <a:schemeClr val="accent2"/>
                </a:solidFill>
              </a:rPr>
              <a:t>Elevene plikter å ha god orden. Det er god orden å:</a:t>
            </a:r>
          </a:p>
          <a:p>
            <a:endParaRPr lang="nb-NO" sz="1400" dirty="0">
              <a:solidFill>
                <a:schemeClr val="accent2"/>
              </a:solidFill>
            </a:endParaRPr>
          </a:p>
          <a:p>
            <a:r>
              <a:rPr lang="nb-NO" sz="1400" dirty="0">
                <a:solidFill>
                  <a:schemeClr val="accent2"/>
                </a:solidFill>
              </a:rPr>
              <a:t>-</a:t>
            </a:r>
            <a:r>
              <a:rPr lang="nb-NO" sz="1400" b="1" dirty="0">
                <a:solidFill>
                  <a:schemeClr val="accent2"/>
                </a:solidFill>
              </a:rPr>
              <a:t>møte presis </a:t>
            </a:r>
            <a:r>
              <a:rPr lang="nb-NO" sz="1400" dirty="0">
                <a:solidFill>
                  <a:schemeClr val="accent2"/>
                </a:solidFill>
              </a:rPr>
              <a:t>på skolen og til undervisningen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-ha med nødvendige læremidler og utstyr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-møte forberedt til opplæringen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-gjøre arbeid man blir pålagt så godt man kan og til rett tid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</a:t>
            </a:r>
            <a:r>
              <a:rPr lang="nb-NO" sz="1400" b="1" dirty="0">
                <a:solidFill>
                  <a:schemeClr val="accent2"/>
                </a:solidFill>
              </a:rPr>
              <a:t>delta aktivt i opplæringen</a:t>
            </a:r>
            <a:r>
              <a:rPr lang="nb-NO" sz="1400" dirty="0">
                <a:solidFill>
                  <a:schemeClr val="accent2"/>
                </a:solidFill>
              </a:rPr>
              <a:t>, herunder ha god arbeidsinnsats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-holde god orden og bidra til at det er rent og ryddig</a:t>
            </a:r>
          </a:p>
          <a:p>
            <a:r>
              <a:rPr lang="nb-NO" sz="1400" dirty="0">
                <a:solidFill>
                  <a:schemeClr val="accent2"/>
                </a:solidFill>
              </a:rPr>
              <a:t>-ta godt vare på skolens lærebøker, læremidler og øvrig utstyr</a:t>
            </a:r>
          </a:p>
          <a:p>
            <a:endParaRPr lang="nb-NO" sz="1400" dirty="0">
              <a:solidFill>
                <a:schemeClr val="accent2"/>
              </a:solidFill>
            </a:endParaRP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b="1" dirty="0"/>
              <a:t>Atferd § 7</a:t>
            </a:r>
          </a:p>
          <a:p>
            <a:r>
              <a:rPr lang="nb-NO" sz="1400" b="1" dirty="0"/>
              <a:t>Elevene plikter å ha god atferd. Det er god atferd å:</a:t>
            </a:r>
          </a:p>
          <a:p>
            <a:endParaRPr lang="nb-NO" sz="1400" dirty="0"/>
          </a:p>
          <a:p>
            <a:r>
              <a:rPr lang="nb-NO" sz="1400" dirty="0"/>
              <a:t>-</a:t>
            </a:r>
            <a:r>
              <a:rPr lang="nb-NO" sz="1400" b="1" dirty="0"/>
              <a:t>bidra til et trygt og godt skolemiljø</a:t>
            </a:r>
          </a:p>
          <a:p>
            <a:r>
              <a:rPr lang="nb-NO" sz="1400" b="1" dirty="0"/>
              <a:t>-vise hensyn og respekt for andre, herunder være hyggelige og høflige mot hverandre</a:t>
            </a:r>
          </a:p>
          <a:p>
            <a:r>
              <a:rPr lang="nb-NO" sz="1400" dirty="0"/>
              <a:t>-</a:t>
            </a:r>
            <a:r>
              <a:rPr lang="nb-NO" sz="1400" b="1" dirty="0"/>
              <a:t>følge beskjeder fra lærer og andre ansatte.</a:t>
            </a:r>
          </a:p>
          <a:p>
            <a:r>
              <a:rPr lang="nb-NO" sz="1400" dirty="0"/>
              <a:t>-vise respekt for undervisningen, og gjøre sitt for å holde arbeidsro i timene</a:t>
            </a:r>
          </a:p>
          <a:p>
            <a:r>
              <a:rPr lang="nb-NO" sz="1400" dirty="0"/>
              <a:t>-</a:t>
            </a:r>
            <a:r>
              <a:rPr lang="nb-NO" sz="1400" b="1" dirty="0"/>
              <a:t>følge skolens regler i bruk av pc, mobiltelefon og annet multimedia- og elektronisk utstyr</a:t>
            </a:r>
            <a:r>
              <a:rPr lang="nb-NO" sz="1400" dirty="0"/>
              <a:t>.</a:t>
            </a:r>
          </a:p>
          <a:p>
            <a:r>
              <a:rPr lang="nb-NO" sz="1400" dirty="0"/>
              <a:t>-ta godt vare på skolens eiendeler (læremidler og annet utstyr)</a:t>
            </a:r>
          </a:p>
          <a:p>
            <a:r>
              <a:rPr lang="nb-NO" sz="1400" dirty="0"/>
              <a:t>-la andres personlige eiendeler være i fred.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FC6AD-1190-4E59-AFB4-8B9F0DB2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Videre..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CE1E39-FDE6-46E3-992A-F8B25063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536544"/>
          </a:xfrm>
        </p:spPr>
        <p:txBody>
          <a:bodyPr numCol="2">
            <a:normAutofit fontScale="47500" lnSpcReduction="20000"/>
          </a:bodyPr>
          <a:lstStyle/>
          <a:p>
            <a:r>
              <a:rPr lang="nb-NO" sz="5000" b="1" dirty="0"/>
              <a:t>Det er ikke tillatt med:</a:t>
            </a:r>
          </a:p>
          <a:p>
            <a:pPr lvl="1"/>
            <a:r>
              <a:rPr lang="nb-NO" sz="4600" dirty="0"/>
              <a:t>skulk</a:t>
            </a:r>
          </a:p>
          <a:p>
            <a:pPr lvl="1"/>
            <a:r>
              <a:rPr lang="nb-NO" sz="4600" dirty="0"/>
              <a:t>banning eller annet grovt språk</a:t>
            </a:r>
          </a:p>
          <a:p>
            <a:pPr lvl="1"/>
            <a:r>
              <a:rPr lang="nb-NO" sz="4600" dirty="0"/>
              <a:t>slåssing (også lekeslåssing)</a:t>
            </a:r>
          </a:p>
          <a:p>
            <a:pPr lvl="1"/>
            <a:r>
              <a:rPr lang="nb-NO" sz="4600" dirty="0"/>
              <a:t>forstyrrelse av andres lek</a:t>
            </a:r>
          </a:p>
          <a:p>
            <a:pPr lvl="1"/>
            <a:r>
              <a:rPr lang="nb-NO" sz="4600" dirty="0"/>
              <a:t>rasistiske utsagn og handlinger</a:t>
            </a:r>
          </a:p>
          <a:p>
            <a:pPr lvl="1"/>
            <a:r>
              <a:rPr lang="nb-NO" sz="4600" dirty="0"/>
              <a:t>trusler</a:t>
            </a:r>
          </a:p>
          <a:p>
            <a:pPr lvl="1"/>
            <a:r>
              <a:rPr lang="nb-NO" sz="4600" dirty="0"/>
              <a:t>mobbing og andre krenkelser, verken fysisk, psykisk, verbalt eller digitalt</a:t>
            </a:r>
          </a:p>
          <a:p>
            <a:pPr lvl="1"/>
            <a:r>
              <a:rPr lang="nb-NO" sz="4600" dirty="0"/>
              <a:t>seksuell trakassering</a:t>
            </a:r>
          </a:p>
          <a:p>
            <a:pPr lvl="1"/>
            <a:r>
              <a:rPr lang="nb-NO" sz="4600" dirty="0"/>
              <a:t>sjikane på grunn av religion eller livssyn eller seksuell orientering</a:t>
            </a:r>
          </a:p>
          <a:p>
            <a:pPr lvl="1"/>
            <a:r>
              <a:rPr lang="nb-NO" sz="4600" dirty="0"/>
              <a:t>fusk eller forsøk på fusk</a:t>
            </a:r>
          </a:p>
          <a:p>
            <a:pPr lvl="1"/>
            <a:r>
              <a:rPr lang="nb-NO" sz="4600" dirty="0"/>
              <a:t>oppbevaring og bruk av alkohol, tobakk, snus, e-sigaretter og rusmidler</a:t>
            </a:r>
          </a:p>
          <a:p>
            <a:pPr lvl="1"/>
            <a:r>
              <a:rPr lang="nb-NO" sz="4600" dirty="0"/>
              <a:t>medbrakte farlige gjenstander (herunder </a:t>
            </a:r>
            <a:r>
              <a:rPr lang="nb-NO" sz="4600" b="1" dirty="0">
                <a:solidFill>
                  <a:schemeClr val="accent2"/>
                </a:solidFill>
              </a:rPr>
              <a:t>fyrverkeri</a:t>
            </a:r>
            <a:r>
              <a:rPr lang="nb-NO" sz="4600" dirty="0"/>
              <a:t> og kinaputter)</a:t>
            </a:r>
          </a:p>
          <a:p>
            <a:pPr lvl="1"/>
            <a:r>
              <a:rPr lang="nb-NO" sz="4600" dirty="0"/>
              <a:t>godteri (med mindre det er gitt særskilt tillatelse)</a:t>
            </a:r>
          </a:p>
          <a:p>
            <a:pPr lvl="1"/>
            <a:r>
              <a:rPr lang="nb-NO" sz="4600" dirty="0"/>
              <a:t>yttertøy og hodeplagg (med mindre dette brukes av religiøse årsaker) i klasserommet. Det er ikke tillatt med religiøse hodeplagg som skjuler hele eller deler av ansiktet.</a:t>
            </a:r>
          </a:p>
          <a:p>
            <a:pPr lvl="1"/>
            <a:r>
              <a:rPr lang="nb-NO" sz="4600" b="1" dirty="0">
                <a:solidFill>
                  <a:schemeClr val="accent2"/>
                </a:solidFill>
              </a:rPr>
              <a:t>hærverk</a:t>
            </a:r>
            <a:r>
              <a:rPr lang="nb-NO" sz="4600" dirty="0"/>
              <a:t>, herunder ødelegge/skade skolens læremidler og utstyr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84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27C8275-0279-5676-CB86-0ADAA3972F11}"/>
              </a:ext>
            </a:extLst>
          </p:cNvPr>
          <p:cNvSpPr txBox="1">
            <a:spLocks/>
          </p:cNvSpPr>
          <p:nvPr/>
        </p:nvSpPr>
        <p:spPr>
          <a:xfrm>
            <a:off x="582717" y="938668"/>
            <a:ext cx="3865626" cy="8983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dirty="0">
                <a:solidFill>
                  <a:schemeClr val="accent2"/>
                </a:solidFill>
                <a:latin typeface="Helvetica" pitchFamily="2" charset="0"/>
              </a:rPr>
              <a:t>Trygt og godt skolemiljø - §9A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1A6B3F8-C437-1E10-0124-FEBA4A664C52}"/>
              </a:ext>
            </a:extLst>
          </p:cNvPr>
          <p:cNvSpPr txBox="1">
            <a:spLocks/>
          </p:cNvSpPr>
          <p:nvPr/>
        </p:nvSpPr>
        <p:spPr>
          <a:xfrm>
            <a:off x="4358899" y="1130246"/>
            <a:ext cx="4202384" cy="28748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b-NO" sz="2400" b="1" dirty="0">
                <a:solidFill>
                  <a:schemeClr val="accent2"/>
                </a:solidFill>
              </a:rPr>
              <a:t>Alle elever har rett til et trygt og godt skolemiljø som fremmer helse, trivsel og læring</a:t>
            </a:r>
          </a:p>
          <a:p>
            <a:pPr algn="just"/>
            <a:r>
              <a:rPr lang="nb-NO" sz="2400" b="1" dirty="0">
                <a:solidFill>
                  <a:schemeClr val="accent2"/>
                </a:solidFill>
              </a:rPr>
              <a:t>Skolen skal ha nulltoleranse mot krenking som mobbing, vald, diskriminering og trakassering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877D56D-3BF6-4FF9-9DF4-60730460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45" y="4146301"/>
            <a:ext cx="3973746" cy="1615699"/>
          </a:xfrm>
          <a:prstGeom prst="rect">
            <a:avLst/>
          </a:prstGeom>
        </p:spPr>
      </p:pic>
      <p:pic>
        <p:nvPicPr>
          <p:cNvPr id="3" name="Bilde 2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DDA944F5-A617-C1A9-5A36-2EEB4592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47148"/>
            <a:ext cx="4202385" cy="31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B2D17983-7271-ED7E-ED82-985CA5973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08713" cy="4586003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1D01645-78E3-535A-EAC9-3FA6176C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7584" y="980728"/>
            <a:ext cx="2390775" cy="504825"/>
          </a:xfrm>
        </p:spPr>
      </p:pic>
    </p:spTree>
    <p:extLst>
      <p:ext uri="{BB962C8B-B14F-4D97-AF65-F5344CB8AC3E}">
        <p14:creationId xmlns:p14="http://schemas.microsoft.com/office/powerpoint/2010/main" val="3244007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21" y="3648905"/>
            <a:ext cx="4221568" cy="17225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500" y="2057241"/>
            <a:ext cx="4221568" cy="3209457"/>
          </a:xfrm>
        </p:spPr>
        <p:txBody>
          <a:bodyPr vert="horz" lIns="67500" tIns="34290" rIns="68580" bIns="3429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Hvis du mener at skolen ikke har gjort nok, kan du melde saken til statsforvalteren.</a:t>
            </a:r>
            <a:br>
              <a:rPr lang="nb-NO" sz="1800" dirty="0"/>
            </a:br>
            <a:endParaRPr lang="nb-NO" sz="1800" dirty="0"/>
          </a:p>
          <a:p>
            <a:r>
              <a:rPr lang="nb-NO" sz="1800" dirty="0">
                <a:ea typeface="Roboto"/>
              </a:rPr>
              <a:t>Først må du ta opp saken med rektor på skolen.</a:t>
            </a:r>
          </a:p>
          <a:p>
            <a:r>
              <a:rPr lang="nb-NO" sz="1800" dirty="0">
                <a:ea typeface="Roboto"/>
              </a:rPr>
              <a:t>Det må ha gått minst en uke fra du tok opp saken med rektor.</a:t>
            </a:r>
          </a:p>
          <a:p>
            <a:r>
              <a:rPr lang="nb-NO" sz="1800" dirty="0">
                <a:ea typeface="Roboto"/>
              </a:rPr>
              <a:t>Saken må gjelde skolemiljøet på den skolen eleven går på nå.</a:t>
            </a:r>
          </a:p>
          <a:p>
            <a:r>
              <a:rPr lang="nb-NO" sz="1800" dirty="0">
                <a:ea typeface="Roboto"/>
              </a:rPr>
              <a:t>Er det helt spesielle tilfeller, kan du uansett ta kontakt med statsforvalteren.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82650"/>
            <a:ext cx="8198996" cy="1046218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1"/>
                </a:solidFill>
                <a:ea typeface="Roboto"/>
              </a:rPr>
              <a:t>Melde saken til statsforvalteren</a:t>
            </a:r>
            <a:endParaRPr lang="nb-NO" sz="6600" dirty="0">
              <a:solidFill>
                <a:schemeClr val="accent1"/>
              </a:solidFill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40845" y="2072064"/>
            <a:ext cx="2761743" cy="1090448"/>
          </a:xfrm>
        </p:spPr>
        <p:txBody>
          <a:bodyPr>
            <a:normAutofit/>
          </a:bodyPr>
          <a:lstStyle/>
          <a:p>
            <a:r>
              <a:rPr lang="nb-NO" sz="1200" dirty="0">
                <a:ea typeface="Roboto"/>
                <a:cs typeface="Calibri"/>
              </a:rPr>
              <a:t>Statsforvalteren skal finne ut om skolen har oppfylt aktivitetsplikten sin, og bestemme hva skolen skal gjøre for at eleven får det trygt og godt på skolen</a:t>
            </a:r>
            <a:r>
              <a:rPr lang="nb-NO" sz="12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310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0368" cy="1499616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2"/>
                </a:solidFill>
              </a:rPr>
              <a:t>Vi følger kontinuerlig med på skolemiljøet: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57390" y="2081822"/>
            <a:ext cx="3255733" cy="35433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nb-NO" sz="8000" dirty="0"/>
              <a:t>I undervisningen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I friminuttene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Elevsamtalene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Foreldresamarbeidet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Utviklingssamtalene 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Spekterundersøkelsen 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Elevundersøkelsen 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Elevrådet </a:t>
            </a:r>
          </a:p>
          <a:p>
            <a:endParaRPr lang="nb-NO" sz="80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5220072" y="1916832"/>
            <a:ext cx="3365930" cy="3080751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pPr>
              <a:lnSpc>
                <a:spcPct val="150000"/>
              </a:lnSpc>
            </a:pPr>
            <a:r>
              <a:rPr lang="nb-NO" sz="8000" dirty="0"/>
              <a:t>Teammøter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Observasjonsteam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Elevtjenesten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Skolehelsetjenesten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Samarbeidsutvalget</a:t>
            </a:r>
          </a:p>
          <a:p>
            <a:pPr>
              <a:lnSpc>
                <a:spcPct val="150000"/>
              </a:lnSpc>
            </a:pPr>
            <a:r>
              <a:rPr lang="nb-NO" sz="8000" dirty="0"/>
              <a:t>Skolemiljøutvalget</a:t>
            </a:r>
          </a:p>
          <a:p>
            <a:pPr>
              <a:lnSpc>
                <a:spcPct val="150000"/>
              </a:lnSpc>
            </a:pPr>
            <a:r>
              <a:rPr lang="nb-NO" sz="8000" dirty="0">
                <a:solidFill>
                  <a:schemeClr val="accent1"/>
                </a:solidFill>
              </a:rPr>
              <a:t>Skolemiljøknappen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522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Forutsetning for et trygt og godt skolemiljø, LK2020: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De ansatte på skolen, foreldre, foresatte og elever, har </a:t>
            </a:r>
            <a:r>
              <a:rPr lang="nb-NO" sz="4000" b="1" dirty="0">
                <a:solidFill>
                  <a:schemeClr val="accent2"/>
                </a:solidFill>
              </a:rPr>
              <a:t>sammen</a:t>
            </a:r>
            <a:r>
              <a:rPr lang="nb-NO" sz="4000" dirty="0"/>
              <a:t> ansvar for å fremme helse, trivsel og læring og for å forebygge mobbing og krenkelser. </a:t>
            </a:r>
          </a:p>
        </p:txBody>
      </p:sp>
    </p:spTree>
    <p:extLst>
      <p:ext uri="{BB962C8B-B14F-4D97-AF65-F5344CB8AC3E}">
        <p14:creationId xmlns:p14="http://schemas.microsoft.com/office/powerpoint/2010/main" val="169373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Samarbeid hjem - skole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 lnSpcReduction="10000"/>
          </a:bodyPr>
          <a:lstStyle/>
          <a:p>
            <a:pPr lvl="1"/>
            <a:r>
              <a:rPr lang="nb-NO" sz="4400" dirty="0"/>
              <a:t>Bruk kontaktlærer</a:t>
            </a:r>
          </a:p>
          <a:p>
            <a:pPr marL="128016" lvl="1" indent="0">
              <a:buNone/>
            </a:pPr>
            <a:endParaRPr lang="nb-NO" sz="4400" dirty="0"/>
          </a:p>
          <a:p>
            <a:pPr lvl="1"/>
            <a:r>
              <a:rPr lang="nb-NO" sz="4400" dirty="0"/>
              <a:t>Gå rett vei – snakk med, ikke om…</a:t>
            </a:r>
          </a:p>
          <a:p>
            <a:pPr marL="128016" lvl="1" indent="0">
              <a:buNone/>
            </a:pPr>
            <a:endParaRPr lang="nb-NO" sz="4400" dirty="0"/>
          </a:p>
          <a:p>
            <a:pPr lvl="1"/>
            <a:r>
              <a:rPr lang="nb-NO" sz="4400" dirty="0"/>
              <a:t>Møt opp </a:t>
            </a:r>
            <a:r>
              <a:rPr lang="nb-NO" sz="4400"/>
              <a:t>på utviklingssamtalene!</a:t>
            </a:r>
            <a:endParaRPr lang="nb-NO" sz="4400" dirty="0"/>
          </a:p>
          <a:p>
            <a:pPr marL="0" indent="0">
              <a:buNone/>
            </a:pPr>
            <a:endParaRPr lang="nb-NO" sz="4800" dirty="0"/>
          </a:p>
          <a:p>
            <a:endParaRPr lang="nb-NO" sz="4800" dirty="0"/>
          </a:p>
          <a:p>
            <a:endParaRPr lang="nb-NO" sz="4800" dirty="0"/>
          </a:p>
          <a:p>
            <a:endParaRPr lang="nb-NO" sz="4800" dirty="0"/>
          </a:p>
          <a:p>
            <a:endParaRPr lang="nb-NO" sz="4800" dirty="0"/>
          </a:p>
          <a:p>
            <a:pPr marL="0" indent="0">
              <a:buNone/>
            </a:pPr>
            <a:endParaRPr lang="nb-NO" sz="48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232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Informasjon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1909" y="2385605"/>
            <a:ext cx="3495506" cy="2905062"/>
          </a:xfrm>
        </p:spPr>
        <p:txBody>
          <a:bodyPr/>
          <a:lstStyle/>
          <a:p>
            <a:pPr marL="0" indent="0">
              <a:buNone/>
            </a:pPr>
            <a:r>
              <a:rPr lang="nb-NO" sz="1275" b="1" dirty="0">
                <a:latin typeface="Arial" panose="020B0604020202020204" pitchFamily="34" charset="0"/>
                <a:cs typeface="Arial" panose="020B0604020202020204" pitchFamily="34" charset="0"/>
              </a:rPr>
              <a:t>Rådgiverens rolle</a:t>
            </a:r>
          </a:p>
          <a:p>
            <a:pPr lvl="1"/>
            <a:r>
              <a:rPr lang="nb-NO" sz="1350" dirty="0">
                <a:latin typeface="Arial" panose="020B0604020202020204" pitchFamily="34" charset="0"/>
                <a:cs typeface="Arial" panose="020B0604020202020204" pitchFamily="34" charset="0"/>
              </a:rPr>
              <a:t>Veiledningssamtaler med elevene</a:t>
            </a:r>
          </a:p>
          <a:p>
            <a:pPr lvl="1"/>
            <a:r>
              <a:rPr lang="nb-NO" sz="1350" dirty="0">
                <a:latin typeface="Arial" panose="020B0604020202020204" pitchFamily="34" charset="0"/>
                <a:cs typeface="Arial" panose="020B0604020202020204" pitchFamily="34" charset="0"/>
              </a:rPr>
              <a:t>Legge til rette for orientering om videregående skole og yrkesorientering (VGO-dag og PRYO- uke)</a:t>
            </a:r>
          </a:p>
          <a:p>
            <a:pPr lvl="1"/>
            <a:r>
              <a:rPr lang="nb-NO" sz="1350" dirty="0">
                <a:latin typeface="Arial" panose="020B0604020202020204" pitchFamily="34" charset="0"/>
                <a:cs typeface="Arial" panose="020B0604020202020204" pitchFamily="34" charset="0"/>
              </a:rPr>
              <a:t>Innsøking til videregående skole</a:t>
            </a:r>
          </a:p>
          <a:p>
            <a:pPr lvl="1"/>
            <a:r>
              <a:rPr lang="nb-NO" sz="1350" dirty="0">
                <a:latin typeface="Arial" panose="020B0604020202020204" pitchFamily="34" charset="0"/>
                <a:cs typeface="Arial" panose="020B0604020202020204" pitchFamily="34" charset="0"/>
              </a:rPr>
              <a:t>Delta i møter ved overgang til videregående skole</a:t>
            </a:r>
          </a:p>
          <a:p>
            <a:pPr lvl="1"/>
            <a:r>
              <a:rPr lang="nb-NO" sz="1350" dirty="0">
                <a:latin typeface="Arial" panose="020B0604020202020204" pitchFamily="34" charset="0"/>
                <a:cs typeface="Arial" panose="020B0604020202020204" pitchFamily="34" charset="0"/>
              </a:rPr>
              <a:t>Ansvar for valgfag og språkfag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40" y="2577079"/>
            <a:ext cx="2828551" cy="1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3164" y="1325332"/>
            <a:ext cx="7215296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Viktige ting på 10. trinn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75064" y="2355619"/>
            <a:ext cx="6747380" cy="312588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Faget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utdanningsvalg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1 skoletime i uken frem til midten av januar.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- Alle elevene skal sette opp søknaden i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vigo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en av disse timene i løpet av januar.</a:t>
            </a:r>
          </a:p>
          <a:p>
            <a:pPr>
              <a:buFontTx/>
              <a:buChar char="-"/>
            </a:pP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Arbeidsuke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(PRYO) i uke 50 (11.- 15. des.)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- Elevene skriver søknad på skolen.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- De forsøker å skaffe jobb på egenhånd.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- Vi hjelper selvfølgelig de som trenger det. 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- Eget infoskriv om arbeidsuken ble sendt hjem tidligere i høst.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03560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7BB853-A012-9E3E-8120-929FF284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Åpen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607990-6083-9CAB-A80D-F5B6D0AE8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37" y="2150269"/>
            <a:ext cx="2528888" cy="3140398"/>
          </a:xfrm>
        </p:spPr>
        <p:txBody>
          <a:bodyPr>
            <a:normAutofit fontScale="85000" lnSpcReduction="10000"/>
          </a:bodyPr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VGO-dag torsdag 16. november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på Mandal VG. Det blir også mulig å besøke andre skoler som har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utdanningsprogammer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Mandal VGS ikke har. 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 fleste videregående skolene, har «Åpen skole» i uke 43-45 høsten 2023. Sjekk skolenes hjemmesider for mer info. 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E86B76-857E-DE36-42F2-4331CA58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61" y="857250"/>
            <a:ext cx="37856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8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224EFC-BA69-AE80-B0B7-61166715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«Åpen skole» på Mandal VGS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EACF1-D1F2-661E-A945-ABA193A4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2457450"/>
            <a:ext cx="3523060" cy="2833217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Mandal VGS torsdag 9. november fra kl. 17-20</a:t>
            </a:r>
          </a:p>
          <a:p>
            <a:r>
              <a:rPr lang="nb-NO" dirty="0"/>
              <a:t>Her blir det stand der utdanningsprogrammene på Mandal VGS vil presenteres. </a:t>
            </a:r>
          </a:p>
          <a:p>
            <a:r>
              <a:rPr lang="nb-NO" dirty="0"/>
              <a:t>Stand fra de ulike opplæringskontorene. </a:t>
            </a:r>
          </a:p>
          <a:p>
            <a:r>
              <a:rPr lang="nb-NO" dirty="0"/>
              <a:t>I tillegg vil det være representanter fra UIA. Fagskolen, Forsvaret og fylkets utdanningsavdeling til stede. </a:t>
            </a:r>
          </a:p>
          <a:p>
            <a:r>
              <a:rPr lang="nb-NO" dirty="0"/>
              <a:t>Elevene får egen invitasjon til dette arrangementet.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DD6B73-AD62-A3DD-2DD8-398172E9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2407444"/>
            <a:ext cx="1914525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2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Hva er videregående opplæring?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08806" y="2447653"/>
            <a:ext cx="6686550" cy="283321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nb-NO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Studieforberedende opplæring </a:t>
            </a:r>
            <a:r>
              <a:rPr lang="nb-NO" sz="1500" dirty="0">
                <a:latin typeface="Arial" panose="020B0604020202020204" pitchFamily="34" charset="0"/>
                <a:cs typeface="Arial" panose="020B0604020202020204" pitchFamily="34" charset="0"/>
              </a:rPr>
              <a:t>legger mest vekt på teoretisk kunnskap. 3- </a:t>
            </a:r>
            <a:r>
              <a:rPr lang="nb-NO" sz="1500" dirty="0" err="1">
                <a:latin typeface="Arial" panose="020B0604020202020204" pitchFamily="34" charset="0"/>
                <a:cs typeface="Arial" panose="020B0604020202020204" pitchFamily="34" charset="0"/>
              </a:rPr>
              <a:t>årig</a:t>
            </a:r>
            <a:r>
              <a:rPr lang="nb-NO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generell (evt. spesiell) studiekompetanse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nb-NO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Yrkesfaglig opplæring</a:t>
            </a:r>
            <a:r>
              <a:rPr lang="nb-NO" sz="15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500" dirty="0">
                <a:latin typeface="Arial" panose="020B0604020202020204" pitchFamily="34" charset="0"/>
                <a:cs typeface="Arial" panose="020B0604020202020204" pitchFamily="34" charset="0"/>
              </a:rPr>
              <a:t>fører fram til et yrke. 2 år på skole. 2 år i lære</a:t>
            </a:r>
            <a:r>
              <a:rPr lang="nb-NO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fagbrev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 err="1">
                <a:hlinkClick r:id="rId2"/>
              </a:rPr>
              <a:t>WA_Pdf_Kursoversikt</a:t>
            </a:r>
            <a:r>
              <a:rPr lang="nb-NO" dirty="0">
                <a:hlinkClick r:id="rId2"/>
              </a:rPr>
              <a:t> (vilbli.no)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92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19360" y="1325332"/>
            <a:ext cx="6909099" cy="960668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Studieforberedende utdanningsprogram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620440" y="2286000"/>
            <a:ext cx="4544616" cy="3342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Utdanningsprogram på </a:t>
            </a:r>
            <a:r>
              <a:rPr lang="nb-NO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Mandal VGS: 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Idrettsfag 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Studiespesialisering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Realfag</a:t>
            </a:r>
          </a:p>
          <a:p>
            <a:pPr marL="0" indent="0">
              <a:buNone/>
            </a:pPr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Språk, samfunn og økonomi</a:t>
            </a:r>
          </a:p>
          <a:p>
            <a:pPr marL="0" indent="0">
              <a:buNone/>
            </a:pPr>
            <a:r>
              <a:rPr lang="nb-NO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Utdanningsprogram andre steder: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Musikk, dans og drama og forskerlinjen (Vågsbygd VGS)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Medier og kommunikasjon (Tangen VGS)</a:t>
            </a:r>
          </a:p>
          <a:p>
            <a:r>
              <a:rPr lang="nb-NO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Kunst, design og arkitektur (Tangen VGS)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909" y="2886096"/>
            <a:ext cx="3233758" cy="7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90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1E93D0355B4546B57AB1EB9FD3BD9A" ma:contentTypeVersion="12" ma:contentTypeDescription="Opprett et nytt dokument." ma:contentTypeScope="" ma:versionID="eb2a4c28ffcdccf315a95dfcfa278a20">
  <xsd:schema xmlns:xsd="http://www.w3.org/2001/XMLSchema" xmlns:xs="http://www.w3.org/2001/XMLSchema" xmlns:p="http://schemas.microsoft.com/office/2006/metadata/properties" xmlns:ns3="199538df-b761-4eef-a3bb-0879e8fbb3f9" xmlns:ns4="1f52ebf5-eef5-416d-b17a-efd5a5b9988f" targetNamespace="http://schemas.microsoft.com/office/2006/metadata/properties" ma:root="true" ma:fieldsID="6141e1c583ee75ebfd2409608b62c6b0" ns3:_="" ns4:_="">
    <xsd:import namespace="199538df-b761-4eef-a3bb-0879e8fbb3f9"/>
    <xsd:import namespace="1f52ebf5-eef5-416d-b17a-efd5a5b998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538df-b761-4eef-a3bb-0879e8fbb3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2ebf5-eef5-416d-b17a-efd5a5b998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7B9F0-6B11-4AB8-91B0-2AAA47250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9538df-b761-4eef-a3bb-0879e8fbb3f9"/>
    <ds:schemaRef ds:uri="1f52ebf5-eef5-416d-b17a-efd5a5b998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4909BC-1726-4BCA-8F1B-E8FC8083E10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99538df-b761-4eef-a3bb-0879e8fbb3f9"/>
    <ds:schemaRef ds:uri="http://purl.org/dc/terms/"/>
    <ds:schemaRef ds:uri="1f52ebf5-eef5-416d-b17a-efd5a5b9988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BB675B-F436-4B7B-A198-E862CC7783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1941</TotalTime>
  <Words>2321</Words>
  <Application>Microsoft Office PowerPoint</Application>
  <PresentationFormat>Skjermfremvisning (4:3)</PresentationFormat>
  <Paragraphs>327</Paragraphs>
  <Slides>37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7" baseType="lpstr">
      <vt:lpstr>Arial</vt:lpstr>
      <vt:lpstr>Calibri</vt:lpstr>
      <vt:lpstr>Courier New</vt:lpstr>
      <vt:lpstr>Helvetica</vt:lpstr>
      <vt:lpstr>Times New Roman</vt:lpstr>
      <vt:lpstr>Tw Cen MT</vt:lpstr>
      <vt:lpstr>Tw Cen MT</vt:lpstr>
      <vt:lpstr>Tw Cen MT Condensed</vt:lpstr>
      <vt:lpstr>Wingdings 3</vt:lpstr>
      <vt:lpstr>Integral</vt:lpstr>
      <vt:lpstr>Velkommen til foreldremøte!1 10. Trinn Vassmyra Ungdomsskole Skoleåret 2023-2024</vt:lpstr>
      <vt:lpstr>Program </vt:lpstr>
      <vt:lpstr>Foreldremøte 10. trinn 23/24 Info fra rådgiver</vt:lpstr>
      <vt:lpstr>Informasjon</vt:lpstr>
      <vt:lpstr>Viktige ting på 10. trinn</vt:lpstr>
      <vt:lpstr>Åpen skole</vt:lpstr>
      <vt:lpstr>«Åpen skole» på Mandal VGS</vt:lpstr>
      <vt:lpstr>Hva er videregående opplæring?</vt:lpstr>
      <vt:lpstr>Studieforberedende utdanningsprogram</vt:lpstr>
      <vt:lpstr>Yrkesforberedende utdanningsprogram</vt:lpstr>
      <vt:lpstr>Fremmedspråk og sidemål</vt:lpstr>
      <vt:lpstr>PowerPoint-presentasjon</vt:lpstr>
      <vt:lpstr>Innsøking</vt:lpstr>
      <vt:lpstr>Hvordan søker du?</vt:lpstr>
      <vt:lpstr>Nyttige tips og råd</vt:lpstr>
      <vt:lpstr>Lurer dere på noe, ta kontakt!</vt:lpstr>
      <vt:lpstr>Vassmyra.no</vt:lpstr>
      <vt:lpstr>  Administrasjon </vt:lpstr>
      <vt:lpstr>PowerPoint-presentasjon</vt:lpstr>
      <vt:lpstr>Dokumentasjon legges på IST</vt:lpstr>
      <vt:lpstr>Satsingsområder i lindesnesskolen</vt:lpstr>
      <vt:lpstr>Samarbeid med uia</vt:lpstr>
      <vt:lpstr>   FRAVÆR: KONTAKT MELLOM SKOLE OG HJEM </vt:lpstr>
      <vt:lpstr>Bekymringsfullt fravær </vt:lpstr>
      <vt:lpstr>Se skolens/kommunens hjemmeside for mer om fravær, samt skjema for permisjon og fratrekk</vt:lpstr>
      <vt:lpstr>Vurdering og karaktersetting</vt:lpstr>
      <vt:lpstr>Elevens ansvar </vt:lpstr>
      <vt:lpstr>karaktersetting</vt:lpstr>
      <vt:lpstr>Klagerett på karakter</vt:lpstr>
      <vt:lpstr>Lindesnes kommunes ordensreglement</vt:lpstr>
      <vt:lpstr>Videre..</vt:lpstr>
      <vt:lpstr>PowerPoint-presentasjon</vt:lpstr>
      <vt:lpstr>PowerPoint-presentasjon</vt:lpstr>
      <vt:lpstr>Melde saken til statsforvalteren</vt:lpstr>
      <vt:lpstr>Vi følger kontinuerlig med på skolemiljøet:</vt:lpstr>
      <vt:lpstr>Forutsetning for et trygt og godt skolemiljø, LK2020:</vt:lpstr>
      <vt:lpstr>Samarbeid hjem - skole</vt:lpstr>
    </vt:vector>
  </TitlesOfParts>
  <Company>Mandal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Alf Willy Vestergren</dc:creator>
  <cp:lastModifiedBy>Yngve Skrede</cp:lastModifiedBy>
  <cp:revision>198</cp:revision>
  <dcterms:created xsi:type="dcterms:W3CDTF">2012-08-27T07:25:13Z</dcterms:created>
  <dcterms:modified xsi:type="dcterms:W3CDTF">2023-09-26T12:59:35Z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0x0101008D1E93D0355B4546B57AB1EB9FD3BD9A</vt:lpwstr>
  </property>
</Properties>
</file>